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5" r:id="rId3"/>
    <p:sldId id="322" r:id="rId4"/>
    <p:sldId id="342" r:id="rId5"/>
    <p:sldId id="296" r:id="rId6"/>
    <p:sldId id="324" r:id="rId7"/>
    <p:sldId id="327" r:id="rId8"/>
    <p:sldId id="334" r:id="rId9"/>
    <p:sldId id="330" r:id="rId10"/>
    <p:sldId id="331" r:id="rId11"/>
    <p:sldId id="348" r:id="rId12"/>
    <p:sldId id="301" r:id="rId13"/>
    <p:sldId id="341" r:id="rId14"/>
    <p:sldId id="329" r:id="rId15"/>
    <p:sldId id="337" r:id="rId16"/>
    <p:sldId id="306" r:id="rId17"/>
    <p:sldId id="304" r:id="rId18"/>
    <p:sldId id="346" r:id="rId19"/>
    <p:sldId id="345" r:id="rId20"/>
    <p:sldId id="307" r:id="rId21"/>
    <p:sldId id="308" r:id="rId22"/>
    <p:sldId id="340" r:id="rId23"/>
    <p:sldId id="32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123"/>
    <a:srgbClr val="191D20"/>
    <a:srgbClr val="393532"/>
    <a:srgbClr val="444341"/>
    <a:srgbClr val="0A6DD2"/>
    <a:srgbClr val="0F73AE"/>
    <a:srgbClr val="DBAD00"/>
    <a:srgbClr val="DAAC00"/>
    <a:srgbClr val="16B689"/>
    <a:srgbClr val="AE0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7"/>
          <p:cNvSpPr/>
          <p:nvPr/>
        </p:nvSpPr>
        <p:spPr>
          <a:xfrm>
            <a:off x="812800" y="1219200"/>
            <a:ext cx="105664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0" b="0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Line 8"/>
          <p:cNvSpPr/>
          <p:nvPr/>
        </p:nvSpPr>
        <p:spPr>
          <a:xfrm>
            <a:off x="2641600" y="3962400"/>
            <a:ext cx="8682038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2" name="Text Box 9"/>
          <p:cNvSpPr txBox="1"/>
          <p:nvPr/>
        </p:nvSpPr>
        <p:spPr>
          <a:xfrm>
            <a:off x="1487488" y="6237288"/>
            <a:ext cx="9890125" cy="3651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3" name="Text Box 11"/>
          <p:cNvSpPr txBox="1"/>
          <p:nvPr/>
        </p:nvSpPr>
        <p:spPr>
          <a:xfrm>
            <a:off x="1200150" y="6381750"/>
            <a:ext cx="10272713" cy="3048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复旦大学电子系统导论课程讲义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524000"/>
            <a:ext cx="10164233" cy="1752600"/>
          </a:xfrm>
        </p:spPr>
        <p:txBody>
          <a:bodyPr/>
          <a:lstStyle>
            <a:lvl1pPr>
              <a:defRPr sz="5000"/>
            </a:lvl1pPr>
          </a:lstStyle>
          <a:p>
            <a:pPr fontAlgn="base"/>
            <a:endParaRPr lang="en-US" altLang="zh-CN" strike="noStrike" noProof="1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</a:lstStyle>
          <a:p>
            <a:pPr fontAlgn="base"/>
            <a:endParaRPr lang="en-US" altLang="zh-CN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8477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268413"/>
            <a:ext cx="5384800" cy="235426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775075"/>
            <a:ext cx="5384800" cy="23558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8477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4862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8477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268413"/>
            <a:ext cx="10972800" cy="235426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3775075"/>
            <a:ext cx="10972800" cy="23558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8477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endParaRPr lang="en-US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09600" y="1268413"/>
            <a:ext cx="10972800" cy="4862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en-US" altLang="zh-CN" dirty="0"/>
              <a:t>单击此处编辑母版文本样式</a:t>
            </a:r>
          </a:p>
          <a:p>
            <a:pPr lvl="1" indent="-325120"/>
            <a:r>
              <a:rPr lang="en-US" altLang="zh-CN" dirty="0"/>
              <a:t>第二级</a:t>
            </a:r>
          </a:p>
          <a:p>
            <a:pPr lvl="2" indent="-350520"/>
            <a:r>
              <a:rPr lang="en-US" altLang="zh-CN" dirty="0"/>
              <a:t>第三级</a:t>
            </a:r>
          </a:p>
          <a:p>
            <a:pPr lvl="3" indent="-315595"/>
            <a:r>
              <a:rPr lang="en-US" altLang="zh-CN" dirty="0"/>
              <a:t>第四级</a:t>
            </a:r>
          </a:p>
          <a:p>
            <a:pPr lvl="4" indent="-339725"/>
            <a:r>
              <a:rPr lang="en-US" altLang="zh-CN" dirty="0"/>
              <a:t>第五级</a:t>
            </a:r>
          </a:p>
        </p:txBody>
      </p:sp>
      <p:sp>
        <p:nvSpPr>
          <p:cNvPr id="1028" name="Freeform 7"/>
          <p:cNvSpPr/>
          <p:nvPr/>
        </p:nvSpPr>
        <p:spPr>
          <a:xfrm>
            <a:off x="508000" y="228600"/>
            <a:ext cx="109728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0" b="0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8"/>
          <p:cNvSpPr/>
          <p:nvPr/>
        </p:nvSpPr>
        <p:spPr>
          <a:xfrm>
            <a:off x="609600" y="6172200"/>
            <a:ext cx="109728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0" name="Text Box 10"/>
          <p:cNvSpPr txBox="1"/>
          <p:nvPr/>
        </p:nvSpPr>
        <p:spPr>
          <a:xfrm>
            <a:off x="1200150" y="6381750"/>
            <a:ext cx="10272713" cy="3048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复旦大学电子系统导论课程讲义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+mn-ea"/>
        </a:defRPr>
      </a:lvl2pPr>
      <a:lvl3pPr marL="1022350" indent="-35115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339850" indent="-3162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</a:defRPr>
      </a:lvl4pPr>
      <a:lvl5pPr marL="1681480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1386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5958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0530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510280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智能小车组装</a:t>
            </a:r>
          </a:p>
        </p:txBody>
      </p:sp>
      <p:sp>
        <p:nvSpPr>
          <p:cNvPr id="3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/>
          <a:p>
            <a:pPr algn="l" eaLnBrk="1" hangingPunct="1">
              <a:buSzPct val="65000"/>
              <a:buFont typeface="Wingdings" panose="05000000000000000000" pitchFamily="2" charset="2"/>
              <a:buNone/>
            </a:pPr>
            <a:fld id="{BB962C8B-B14F-4D97-AF65-F5344CB8AC3E}" type="datetime1">
              <a:rPr lang="zh-CN" altLang="en-US" dirty="0">
                <a:latin typeface="+mn-lt"/>
                <a:ea typeface="+mn-ea"/>
                <a:cs typeface="+mn-cs"/>
              </a:rPr>
              <a:t>2024/2/24</a:t>
            </a:fld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/>
            <a:r>
              <a:rPr lang="zh-CN" altLang="en-US"/>
              <a:t>电子系统导论教学团队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8190" y="1109709"/>
            <a:ext cx="10916285" cy="4668791"/>
          </a:xfrm>
        </p:spPr>
        <p:txBody>
          <a:bodyPr/>
          <a:lstStyle/>
          <a:p>
            <a:r>
              <a:rPr lang="zh-CN" altLang="en-US" sz="2400" dirty="0"/>
              <a:t>下图箭头处为充电宝按钮，轻按可唤醒查看查看电量。</a:t>
            </a:r>
            <a:endParaRPr lang="en-US" altLang="zh-CN" sz="2400" dirty="0"/>
          </a:p>
          <a:p>
            <a:r>
              <a:rPr lang="zh-CN" altLang="en-US" sz="2400" dirty="0"/>
              <a:t>充电宝与电压转换模块使用</a:t>
            </a:r>
            <a:r>
              <a:rPr lang="en-US" altLang="zh-CN" sz="2400" dirty="0"/>
              <a:t>C-C</a:t>
            </a:r>
            <a:r>
              <a:rPr lang="zh-CN" altLang="en-US" sz="2400" dirty="0"/>
              <a:t>线连接。</a:t>
            </a:r>
            <a:endParaRPr lang="en-US" altLang="zh-CN" sz="2400" dirty="0"/>
          </a:p>
          <a:p>
            <a:r>
              <a:rPr lang="zh-CN" altLang="en-US" sz="2400" dirty="0"/>
              <a:t>电压转换模块利用快充协议从充电宝获取</a:t>
            </a:r>
            <a:r>
              <a:rPr lang="en-US" altLang="zh-CN" sz="2400" dirty="0"/>
              <a:t>9V</a:t>
            </a:r>
            <a:r>
              <a:rPr lang="zh-CN" altLang="en-US" sz="2400" dirty="0"/>
              <a:t>电压，通过</a:t>
            </a:r>
            <a:r>
              <a:rPr lang="en-US" altLang="zh-CN" sz="2400" dirty="0"/>
              <a:t>EH2.54</a:t>
            </a:r>
            <a:r>
              <a:rPr lang="zh-CN" altLang="en-US" sz="2400" dirty="0"/>
              <a:t>插头连接到电机驱动板。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3" name="标题 9">
            <a:extLst>
              <a:ext uri="{FF2B5EF4-FFF2-40B4-BE49-F238E27FC236}">
                <a16:creationId xmlns:a16="http://schemas.microsoft.com/office/drawing/2014/main" id="{76B8FD94-4E6F-48B8-9875-4888ED74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847725"/>
          </a:xfrm>
        </p:spPr>
        <p:txBody>
          <a:bodyPr/>
          <a:lstStyle/>
          <a:p>
            <a:r>
              <a:rPr lang="zh-CN" altLang="en-US" sz="3200" dirty="0"/>
              <a:t>电压转换模块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B8106C-972C-2469-F08B-E9ABEF9A5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3000202"/>
            <a:ext cx="2665268" cy="3553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6C0AB7-DB49-7E44-AE15-7072BB387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92" y="3448082"/>
            <a:ext cx="6894188" cy="25661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F5F5DC-80F2-491C-A8F9-8993E724C058}"/>
              </a:ext>
            </a:extLst>
          </p:cNvPr>
          <p:cNvSpPr txBox="1"/>
          <p:nvPr/>
        </p:nvSpPr>
        <p:spPr>
          <a:xfrm>
            <a:off x="5154877" y="3448082"/>
            <a:ext cx="813088" cy="7155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</a:rPr>
              <a:t>9V</a:t>
            </a:r>
            <a:r>
              <a:rPr lang="zh-CN" altLang="en-US" sz="1350" b="1" dirty="0">
                <a:solidFill>
                  <a:srgbClr val="C00000"/>
                </a:solidFill>
              </a:rPr>
              <a:t>电压，接</a:t>
            </a:r>
            <a:r>
              <a:rPr lang="en-US" altLang="zh-CN" sz="1350" b="1" dirty="0">
                <a:solidFill>
                  <a:srgbClr val="C00000"/>
                </a:solidFill>
              </a:rPr>
              <a:t>H</a:t>
            </a:r>
            <a:r>
              <a:rPr lang="zh-CN" altLang="en-US" sz="1350" b="1" dirty="0">
                <a:solidFill>
                  <a:srgbClr val="C00000"/>
                </a:solidFill>
              </a:rPr>
              <a:t>桥驱动板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7FD1D3-F46D-4F89-812E-35C15773AA05}"/>
              </a:ext>
            </a:extLst>
          </p:cNvPr>
          <p:cNvSpPr txBox="1"/>
          <p:nvPr/>
        </p:nvSpPr>
        <p:spPr>
          <a:xfrm>
            <a:off x="7788738" y="3708038"/>
            <a:ext cx="169516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</a:rPr>
              <a:t>5V</a:t>
            </a:r>
            <a:r>
              <a:rPr lang="zh-CN" altLang="en-US" sz="1350" b="1" dirty="0">
                <a:solidFill>
                  <a:srgbClr val="C00000"/>
                </a:solidFill>
              </a:rPr>
              <a:t>电压，接树莓派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41FE7E-5215-432F-B310-CF03B25485C3}"/>
              </a:ext>
            </a:extLst>
          </p:cNvPr>
          <p:cNvSpPr txBox="1"/>
          <p:nvPr/>
        </p:nvSpPr>
        <p:spPr>
          <a:xfrm>
            <a:off x="9921530" y="4023224"/>
            <a:ext cx="94782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C00000"/>
                </a:solidFill>
              </a:rPr>
              <a:t>接充电宝</a:t>
            </a:r>
          </a:p>
        </p:txBody>
      </p:sp>
    </p:spTree>
    <p:extLst>
      <p:ext uri="{BB962C8B-B14F-4D97-AF65-F5344CB8AC3E}">
        <p14:creationId xmlns:p14="http://schemas.microsoft.com/office/powerpoint/2010/main" val="387121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8190" y="1109709"/>
            <a:ext cx="10916285" cy="4668791"/>
          </a:xfrm>
        </p:spPr>
        <p:txBody>
          <a:bodyPr/>
          <a:lstStyle/>
          <a:p>
            <a:r>
              <a:rPr lang="zh-CN" altLang="en-US" sz="2400" dirty="0"/>
              <a:t>电压转换模块的</a:t>
            </a:r>
            <a:r>
              <a:rPr lang="en-US" altLang="zh-CN" sz="2400" dirty="0"/>
              <a:t>USB-A</a:t>
            </a:r>
            <a:r>
              <a:rPr lang="zh-CN" altLang="en-US" sz="2400" dirty="0"/>
              <a:t>接口可输出</a:t>
            </a:r>
            <a:r>
              <a:rPr lang="en-US" altLang="zh-CN" sz="2400" dirty="0"/>
              <a:t>5V</a:t>
            </a:r>
            <a:r>
              <a:rPr lang="zh-CN" altLang="en-US" sz="2400" dirty="0"/>
              <a:t>电压，用于给树莓派供电，使用</a:t>
            </a:r>
            <a:r>
              <a:rPr lang="en-US" altLang="zh-CN" sz="2400" dirty="0"/>
              <a:t>A-C</a:t>
            </a:r>
            <a:r>
              <a:rPr lang="zh-CN" altLang="en-US" sz="2400" dirty="0"/>
              <a:t>线连接到树莓派电源。</a:t>
            </a:r>
            <a:endParaRPr lang="en-US" altLang="zh-CN" sz="2400" dirty="0"/>
          </a:p>
        </p:txBody>
      </p:sp>
      <p:sp>
        <p:nvSpPr>
          <p:cNvPr id="23" name="标题 9">
            <a:extLst>
              <a:ext uri="{FF2B5EF4-FFF2-40B4-BE49-F238E27FC236}">
                <a16:creationId xmlns:a16="http://schemas.microsoft.com/office/drawing/2014/main" id="{76B8FD94-4E6F-48B8-9875-4888ED74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847725"/>
          </a:xfrm>
        </p:spPr>
        <p:txBody>
          <a:bodyPr/>
          <a:lstStyle/>
          <a:p>
            <a:r>
              <a:rPr lang="zh-CN" altLang="en-US" sz="3200" dirty="0"/>
              <a:t>电压转换模块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606D60-E9D7-7D29-4C9C-05151BC96B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4051"/>
          <a:stretch/>
        </p:blipFill>
        <p:spPr>
          <a:xfrm>
            <a:off x="3096703" y="2057677"/>
            <a:ext cx="5998593" cy="3969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70B1DF-8583-F20A-729E-23C38C03B658}"/>
              </a:ext>
            </a:extLst>
          </p:cNvPr>
          <p:cNvSpPr txBox="1"/>
          <p:nvPr/>
        </p:nvSpPr>
        <p:spPr>
          <a:xfrm>
            <a:off x="375244" y="2560312"/>
            <a:ext cx="257917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注意：</a:t>
            </a:r>
            <a:r>
              <a:rPr lang="zh-CN" altLang="en-US" sz="2000" dirty="0">
                <a:solidFill>
                  <a:srgbClr val="FF0000"/>
                </a:solidFill>
              </a:rPr>
              <a:t>充电宝接入自动开启供电，请将其他线路连好后最后接充电宝，如果需要更改连接，先断开供电！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71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组件安装</a:t>
            </a:r>
            <a:r>
              <a:rPr lang="en-US" altLang="zh-CN" sz="3200" dirty="0"/>
              <a:t>——</a:t>
            </a:r>
            <a:r>
              <a:rPr lang="zh-CN" altLang="en-US" sz="3200" dirty="0"/>
              <a:t>电机驱动模块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3836B7-DC45-4ED6-BB50-8A6A5783239C}"/>
              </a:ext>
            </a:extLst>
          </p:cNvPr>
          <p:cNvSpPr txBox="1"/>
          <p:nvPr/>
        </p:nvSpPr>
        <p:spPr>
          <a:xfrm>
            <a:off x="618219" y="942466"/>
            <a:ext cx="69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驱动板的电源</a:t>
            </a:r>
            <a:r>
              <a:rPr lang="zh-CN" altLang="en-US" sz="2400" dirty="0">
                <a:solidFill>
                  <a:srgbClr val="FF0000"/>
                </a:solidFill>
              </a:rPr>
              <a:t>正极（</a:t>
            </a:r>
            <a:r>
              <a:rPr lang="en-US" altLang="zh-CN" sz="2400" dirty="0">
                <a:solidFill>
                  <a:srgbClr val="FF0000"/>
                </a:solidFill>
              </a:rPr>
              <a:t>VIN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和地（</a:t>
            </a:r>
            <a:r>
              <a:rPr lang="en-US" altLang="zh-CN" sz="2400" dirty="0"/>
              <a:t>GND</a:t>
            </a:r>
            <a:r>
              <a:rPr lang="zh-CN" altLang="en-US" sz="2400" dirty="0"/>
              <a:t>）的接法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>
                <a:solidFill>
                  <a:srgbClr val="FF0000"/>
                </a:solidFill>
              </a:rPr>
              <a:t>电机驱动输入输出千万不要接反！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F9F4A9B-4DE2-4788-9DFE-D195D0416C9C}"/>
              </a:ext>
            </a:extLst>
          </p:cNvPr>
          <p:cNvGrpSpPr/>
          <p:nvPr/>
        </p:nvGrpSpPr>
        <p:grpSpPr>
          <a:xfrm>
            <a:off x="6950325" y="170044"/>
            <a:ext cx="4761615" cy="5660073"/>
            <a:chOff x="3280807" y="204044"/>
            <a:chExt cx="4761615" cy="5660073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7422734-19A1-463F-996A-7F1A25C25CF1}"/>
                </a:ext>
              </a:extLst>
            </p:cNvPr>
            <p:cNvSpPr txBox="1"/>
            <p:nvPr/>
          </p:nvSpPr>
          <p:spPr>
            <a:xfrm>
              <a:off x="3280807" y="2721593"/>
              <a:ext cx="676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电源正极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AAB0436-C994-4CBC-8D85-873B1920A4A7}"/>
                </a:ext>
              </a:extLst>
            </p:cNvPr>
            <p:cNvSpPr txBox="1"/>
            <p:nvPr/>
          </p:nvSpPr>
          <p:spPr>
            <a:xfrm>
              <a:off x="3380079" y="3333999"/>
              <a:ext cx="423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地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4C8CCFD-E0E5-446C-98BC-2705054E678F}"/>
                </a:ext>
              </a:extLst>
            </p:cNvPr>
            <p:cNvSpPr txBox="1"/>
            <p:nvPr/>
          </p:nvSpPr>
          <p:spPr>
            <a:xfrm>
              <a:off x="4831931" y="211064"/>
              <a:ext cx="1712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电机</a:t>
              </a:r>
              <a:r>
                <a:rPr lang="en-US" altLang="zh-CN" dirty="0"/>
                <a:t>A</a:t>
              </a:r>
              <a:r>
                <a:rPr lang="zh-CN" altLang="en-US" dirty="0"/>
                <a:t>接口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0A730CE-7721-481B-96AB-E27F9554A627}"/>
                </a:ext>
              </a:extLst>
            </p:cNvPr>
            <p:cNvSpPr txBox="1"/>
            <p:nvPr/>
          </p:nvSpPr>
          <p:spPr>
            <a:xfrm>
              <a:off x="6222036" y="204044"/>
              <a:ext cx="150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电机</a:t>
              </a:r>
              <a:r>
                <a:rPr lang="en-US" altLang="zh-CN" dirty="0"/>
                <a:t>B</a:t>
              </a:r>
              <a:r>
                <a:rPr lang="zh-CN" altLang="en-US" dirty="0"/>
                <a:t>接口</a:t>
              </a:r>
            </a:p>
          </p:txBody>
        </p:sp>
        <p:sp>
          <p:nvSpPr>
            <p:cNvPr id="31" name="右大括号 30">
              <a:extLst>
                <a:ext uri="{FF2B5EF4-FFF2-40B4-BE49-F238E27FC236}">
                  <a16:creationId xmlns:a16="http://schemas.microsoft.com/office/drawing/2014/main" id="{A01307E3-661E-4338-9D3D-52F63CD72375}"/>
                </a:ext>
              </a:extLst>
            </p:cNvPr>
            <p:cNvSpPr/>
            <p:nvPr/>
          </p:nvSpPr>
          <p:spPr>
            <a:xfrm rot="16200000">
              <a:off x="6732276" y="387912"/>
              <a:ext cx="350729" cy="726509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大括号 31">
              <a:extLst>
                <a:ext uri="{FF2B5EF4-FFF2-40B4-BE49-F238E27FC236}">
                  <a16:creationId xmlns:a16="http://schemas.microsoft.com/office/drawing/2014/main" id="{F0735648-D40E-4915-A746-D1EC9D588558}"/>
                </a:ext>
              </a:extLst>
            </p:cNvPr>
            <p:cNvSpPr/>
            <p:nvPr/>
          </p:nvSpPr>
          <p:spPr>
            <a:xfrm rot="16200000">
              <a:off x="5512795" y="387912"/>
              <a:ext cx="350729" cy="726509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D3C0026-E6ED-490E-90D0-6E40521E5327}"/>
                </a:ext>
              </a:extLst>
            </p:cNvPr>
            <p:cNvSpPr txBox="1"/>
            <p:nvPr/>
          </p:nvSpPr>
          <p:spPr>
            <a:xfrm>
              <a:off x="4783749" y="5156231"/>
              <a:ext cx="32586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从左至右为：</a:t>
              </a:r>
              <a:r>
                <a:rPr lang="en-US" altLang="zh-CN" sz="2000" dirty="0"/>
                <a:t>ENA,IN1,IN2,IN3,IN4,ENB</a:t>
              </a:r>
              <a:r>
                <a:rPr lang="zh-CN" altLang="en-US" sz="2000" dirty="0"/>
                <a:t> 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EDA8D41-981F-4CA9-BE29-7DD265B1F6FE}"/>
                </a:ext>
              </a:extLst>
            </p:cNvPr>
            <p:cNvCxnSpPr>
              <a:cxnSpLocks/>
            </p:cNvCxnSpPr>
            <p:nvPr/>
          </p:nvCxnSpPr>
          <p:spPr>
            <a:xfrm>
              <a:off x="3902452" y="3074564"/>
              <a:ext cx="54934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0B696DF8-F3CB-4BAA-8D75-D089FE2602CE}"/>
                </a:ext>
              </a:extLst>
            </p:cNvPr>
            <p:cNvCxnSpPr>
              <a:cxnSpLocks/>
            </p:cNvCxnSpPr>
            <p:nvPr/>
          </p:nvCxnSpPr>
          <p:spPr>
            <a:xfrm>
              <a:off x="3909328" y="3427535"/>
              <a:ext cx="53559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6" name="右大括号 35">
              <a:extLst>
                <a:ext uri="{FF2B5EF4-FFF2-40B4-BE49-F238E27FC236}">
                  <a16:creationId xmlns:a16="http://schemas.microsoft.com/office/drawing/2014/main" id="{EAABAB1C-EF67-4834-A6C6-C181E76D151A}"/>
                </a:ext>
              </a:extLst>
            </p:cNvPr>
            <p:cNvSpPr/>
            <p:nvPr/>
          </p:nvSpPr>
          <p:spPr>
            <a:xfrm rot="5400000">
              <a:off x="6133980" y="4143661"/>
              <a:ext cx="321171" cy="950700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AED0950-F463-4D32-A127-A241B6698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8" t="31308" r="22088" b="18171"/>
            <a:stretch/>
          </p:blipFill>
          <p:spPr>
            <a:xfrm>
              <a:off x="4537154" y="1002329"/>
              <a:ext cx="3505268" cy="3463386"/>
            </a:xfrm>
            <a:prstGeom prst="rect">
              <a:avLst/>
            </a:prstGeom>
          </p:spPr>
        </p:pic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CB93F323-0439-484A-A042-51AAF21EFF22}"/>
              </a:ext>
            </a:extLst>
          </p:cNvPr>
          <p:cNvSpPr/>
          <p:nvPr/>
        </p:nvSpPr>
        <p:spPr>
          <a:xfrm>
            <a:off x="2556703" y="2245280"/>
            <a:ext cx="1753744" cy="1451464"/>
          </a:xfrm>
          <a:prstGeom prst="rect">
            <a:avLst/>
          </a:prstGeom>
          <a:solidFill>
            <a:srgbClr val="0A6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电压转换模块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0AF8BEC-8ED4-4B1C-83D1-13DECDE1169A}"/>
              </a:ext>
            </a:extLst>
          </p:cNvPr>
          <p:cNvSpPr/>
          <p:nvPr/>
        </p:nvSpPr>
        <p:spPr>
          <a:xfrm>
            <a:off x="4997969" y="2245280"/>
            <a:ext cx="1753745" cy="1451464"/>
          </a:xfrm>
          <a:prstGeom prst="rect">
            <a:avLst/>
          </a:prstGeom>
          <a:solidFill>
            <a:srgbClr val="0F73A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电机驱动板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62CA640-405C-4273-B170-533071242156}"/>
              </a:ext>
            </a:extLst>
          </p:cNvPr>
          <p:cNvSpPr txBox="1"/>
          <p:nvPr/>
        </p:nvSpPr>
        <p:spPr>
          <a:xfrm>
            <a:off x="5037524" y="2383779"/>
            <a:ext cx="145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VIN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FE9F074-420C-4574-B415-40FE65E8FA97}"/>
              </a:ext>
            </a:extLst>
          </p:cNvPr>
          <p:cNvSpPr txBox="1"/>
          <p:nvPr/>
        </p:nvSpPr>
        <p:spPr>
          <a:xfrm>
            <a:off x="5051250" y="3327412"/>
            <a:ext cx="1454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4056B26-5031-4BDA-B1D2-7EF2FB9B3E93}"/>
              </a:ext>
            </a:extLst>
          </p:cNvPr>
          <p:cNvCxnSpPr>
            <a:cxnSpLocks/>
          </p:cNvCxnSpPr>
          <p:nvPr/>
        </p:nvCxnSpPr>
        <p:spPr>
          <a:xfrm>
            <a:off x="4327243" y="2350769"/>
            <a:ext cx="6743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3511DA30-F056-4BF6-B7FF-05CB299F66B2}"/>
              </a:ext>
            </a:extLst>
          </p:cNvPr>
          <p:cNvCxnSpPr>
            <a:cxnSpLocks/>
          </p:cNvCxnSpPr>
          <p:nvPr/>
        </p:nvCxnSpPr>
        <p:spPr>
          <a:xfrm>
            <a:off x="4327243" y="3545906"/>
            <a:ext cx="6671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1ED25AA-2B78-4B0F-8E0E-C42645C57D86}"/>
              </a:ext>
            </a:extLst>
          </p:cNvPr>
          <p:cNvSpPr/>
          <p:nvPr/>
        </p:nvSpPr>
        <p:spPr>
          <a:xfrm>
            <a:off x="342623" y="2245280"/>
            <a:ext cx="1511302" cy="1451464"/>
          </a:xfrm>
          <a:prstGeom prst="rect">
            <a:avLst/>
          </a:prstGeom>
          <a:solidFill>
            <a:srgbClr val="0A6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充电宝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316A5FA-C4D3-446E-BA22-F04E8038A24A}"/>
              </a:ext>
            </a:extLst>
          </p:cNvPr>
          <p:cNvCxnSpPr>
            <a:cxnSpLocks/>
          </p:cNvCxnSpPr>
          <p:nvPr/>
        </p:nvCxnSpPr>
        <p:spPr>
          <a:xfrm>
            <a:off x="1889510" y="2971012"/>
            <a:ext cx="6671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85F0AE9-7BA1-C912-412E-F7BFA9F02FA2}"/>
              </a:ext>
            </a:extLst>
          </p:cNvPr>
          <p:cNvSpPr txBox="1"/>
          <p:nvPr/>
        </p:nvSpPr>
        <p:spPr>
          <a:xfrm>
            <a:off x="1714653" y="2369707"/>
            <a:ext cx="1016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C-C</a:t>
            </a:r>
          </a:p>
          <a:p>
            <a:pPr algn="ctr"/>
            <a:r>
              <a:rPr lang="zh-CN" altLang="en-US" sz="1600" dirty="0"/>
              <a:t>数据线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FBC28C-C11C-DF3D-1F50-D16312276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284" y="3813974"/>
            <a:ext cx="4417716" cy="222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7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底盘组装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                         </a:t>
            </a:r>
          </a:p>
          <a:p>
            <a:pPr marL="0" indent="0">
              <a:buNone/>
            </a:pPr>
            <a:r>
              <a:rPr lang="zh-CN" altLang="en-US" dirty="0"/>
              <a:t>                                                              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76090" y="2020253"/>
            <a:ext cx="4258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/>
              <a:t>电机</a:t>
            </a:r>
            <a:r>
              <a:rPr lang="en-US" altLang="zh-CN" sz="2600" dirty="0"/>
              <a:t>-</a:t>
            </a:r>
            <a:r>
              <a:rPr lang="zh-CN" altLang="en-US" sz="2600" dirty="0"/>
              <a:t>电机驱动板连接线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8B01FE-F7A8-4EDD-BF7C-A80F26B82D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48" b="33556"/>
          <a:stretch/>
        </p:blipFill>
        <p:spPr>
          <a:xfrm>
            <a:off x="1524000" y="3429000"/>
            <a:ext cx="9144000" cy="176911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FDC9298-E5FB-4BA9-9C94-35B83C3EF70A}"/>
              </a:ext>
            </a:extLst>
          </p:cNvPr>
          <p:cNvSpPr/>
          <p:nvPr/>
        </p:nvSpPr>
        <p:spPr>
          <a:xfrm>
            <a:off x="1524000" y="3307080"/>
            <a:ext cx="1760220" cy="176911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DEC8B3-06DC-4146-ACBA-1B1054A4918B}"/>
              </a:ext>
            </a:extLst>
          </p:cNvPr>
          <p:cNvSpPr txBox="1"/>
          <p:nvPr/>
        </p:nvSpPr>
        <p:spPr>
          <a:xfrm>
            <a:off x="609600" y="2780189"/>
            <a:ext cx="4415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/>
              <a:t>大头</a:t>
            </a:r>
            <a:r>
              <a:rPr lang="en-US" altLang="zh-CN" sz="2600" dirty="0"/>
              <a:t>XH2.54</a:t>
            </a:r>
            <a:r>
              <a:rPr lang="zh-CN" altLang="en-US" sz="2600" dirty="0"/>
              <a:t>连接电机驱动板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20AE4EB-C19D-40ED-ADBF-F60D5195305A}"/>
              </a:ext>
            </a:extLst>
          </p:cNvPr>
          <p:cNvSpPr/>
          <p:nvPr/>
        </p:nvSpPr>
        <p:spPr>
          <a:xfrm>
            <a:off x="8968740" y="3251359"/>
            <a:ext cx="1760220" cy="176911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4169FD-5A3F-4AF8-B798-C68A5649A581}"/>
              </a:ext>
            </a:extLst>
          </p:cNvPr>
          <p:cNvSpPr txBox="1"/>
          <p:nvPr/>
        </p:nvSpPr>
        <p:spPr>
          <a:xfrm>
            <a:off x="8081554" y="2697956"/>
            <a:ext cx="3370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/>
              <a:t>小头</a:t>
            </a:r>
            <a:r>
              <a:rPr lang="en-US" altLang="zh-CN" sz="2600" dirty="0"/>
              <a:t>PH2.0</a:t>
            </a:r>
            <a:r>
              <a:rPr lang="zh-CN" altLang="en-US" sz="2600" dirty="0"/>
              <a:t>连接电机</a:t>
            </a:r>
          </a:p>
        </p:txBody>
      </p:sp>
    </p:spTree>
    <p:extLst>
      <p:ext uri="{BB962C8B-B14F-4D97-AF65-F5344CB8AC3E}">
        <p14:creationId xmlns:p14="http://schemas.microsoft.com/office/powerpoint/2010/main" val="264123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底盘组装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2830" y="975062"/>
            <a:ext cx="3861264" cy="389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如图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安装好左右电机的信号线</a:t>
            </a:r>
            <a:r>
              <a:rPr lang="en-US" altLang="zh-CN" sz="2400" dirty="0"/>
              <a:t>(</a:t>
            </a:r>
            <a:r>
              <a:rPr lang="zh-CN" altLang="en-US" sz="2400" dirty="0"/>
              <a:t>小头，只有一个方向可插入</a:t>
            </a:r>
            <a:r>
              <a:rPr lang="en-US" altLang="zh-CN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用轧带将充电宝固定在底盘中间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3.</a:t>
            </a:r>
            <a:r>
              <a:rPr lang="zh-CN" altLang="en-US" sz="2400" dirty="0"/>
              <a:t>安装车盖（将信号线穿出）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D20795-4E03-4364-BCF8-9146234B52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64" y="373596"/>
            <a:ext cx="3386064" cy="25395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6333E5-8F17-43D3-81F8-10BD1E091E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r="7577"/>
          <a:stretch/>
        </p:blipFill>
        <p:spPr>
          <a:xfrm rot="5400000">
            <a:off x="4351981" y="3214112"/>
            <a:ext cx="2874976" cy="2734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84FC92-35BB-AEBF-4E7F-3AA4C041C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58" y="55704"/>
            <a:ext cx="2628002" cy="31753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FE7F55-0BF9-99F4-6A95-D167F24813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58" y="3275117"/>
            <a:ext cx="2628002" cy="30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2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底盘组装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67592" y="5279170"/>
            <a:ext cx="5919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将引出的连接线的大头接入电机驱动板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4F9E3357-2EA1-41F3-B4AC-ACA737693D3E}"/>
              </a:ext>
            </a:extLst>
          </p:cNvPr>
          <p:cNvSpPr/>
          <p:nvPr/>
        </p:nvSpPr>
        <p:spPr>
          <a:xfrm>
            <a:off x="5519956" y="2974318"/>
            <a:ext cx="119962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D4B895-5227-1B1B-640A-4C42F3448B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17" y="1125538"/>
            <a:ext cx="3374594" cy="39763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AAC94C-49B7-181A-875B-03FCE0EC2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91" y="842643"/>
            <a:ext cx="3555877" cy="43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3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组件安装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71349" y="1217781"/>
            <a:ext cx="47879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将各模块安装在小车上（使用尼龙螺丝</a:t>
            </a:r>
            <a:r>
              <a:rPr lang="en-US" altLang="zh-CN" sz="2500" dirty="0"/>
              <a:t>/</a:t>
            </a:r>
            <a:r>
              <a:rPr lang="zh-CN" altLang="en-US" sz="2500" dirty="0"/>
              <a:t>螺柱</a:t>
            </a:r>
            <a:r>
              <a:rPr lang="en-US" altLang="zh-CN" sz="2500" dirty="0"/>
              <a:t>/</a:t>
            </a:r>
            <a:r>
              <a:rPr lang="zh-CN" altLang="en-US" sz="2500" dirty="0"/>
              <a:t>螺母，轧带等），接上必要的连线。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25311" y="4133374"/>
            <a:ext cx="48799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500" dirty="0">
                <a:solidFill>
                  <a:srgbClr val="FF0000"/>
                </a:solidFill>
              </a:rPr>
              <a:t>Tips：固定驱动板的时候注意焊脚不要碰触到底盘，以防短路</a:t>
            </a:r>
            <a:endParaRPr lang="en-US" altLang="zh-CN" sz="2500" dirty="0">
              <a:solidFill>
                <a:srgbClr val="FF0000"/>
              </a:solidFill>
            </a:endParaRPr>
          </a:p>
          <a:p>
            <a:r>
              <a:rPr lang="zh-CN" altLang="en-US" sz="2500" dirty="0">
                <a:solidFill>
                  <a:srgbClr val="FF0000"/>
                </a:solidFill>
              </a:rPr>
              <a:t>Tips：引线过长时可使用轧带进行固定</a:t>
            </a:r>
            <a:endParaRPr lang="en-US" altLang="zh-CN" sz="25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B4EC4D-49EC-4522-A655-96E9C3ED21DF}"/>
              </a:ext>
            </a:extLst>
          </p:cNvPr>
          <p:cNvSpPr txBox="1"/>
          <p:nvPr/>
        </p:nvSpPr>
        <p:spPr>
          <a:xfrm>
            <a:off x="6471349" y="2486688"/>
            <a:ext cx="4787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实际安装位置可能与图中不同，请同学们合理安排位置</a:t>
            </a:r>
            <a:endParaRPr lang="en-US" altLang="zh-CN" sz="25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6DE2B6-780D-49EF-9F4E-24D6E97A6D9F}"/>
              </a:ext>
            </a:extLst>
          </p:cNvPr>
          <p:cNvSpPr txBox="1"/>
          <p:nvPr/>
        </p:nvSpPr>
        <p:spPr>
          <a:xfrm>
            <a:off x="6471349" y="3321990"/>
            <a:ext cx="4787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摄像头先不安装</a:t>
            </a:r>
            <a:endParaRPr lang="en-US" altLang="zh-CN" sz="25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BA7BE-4026-1DE7-DEA5-C5A65D91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5" y="896725"/>
            <a:ext cx="3984447" cy="506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07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组件安装</a:t>
            </a:r>
            <a:r>
              <a:rPr lang="en-US" altLang="zh-CN" sz="3200" dirty="0"/>
              <a:t>——</a:t>
            </a:r>
            <a:r>
              <a:rPr lang="zh-CN" altLang="en-US" sz="3200" dirty="0"/>
              <a:t>其他模块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95" y="480695"/>
            <a:ext cx="4165740" cy="32779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37860" y="3978502"/>
            <a:ext cx="567391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dirty="0">
                <a:solidFill>
                  <a:srgbClr val="FF0000"/>
                </a:solidFill>
              </a:rPr>
              <a:t>建议使用尼龙螺丝、螺柱、螺母将驱动板垫高固定在载板上，以防短路。</a:t>
            </a:r>
            <a:endParaRPr lang="en-US" altLang="zh-CN" sz="2500" b="1" dirty="0">
              <a:solidFill>
                <a:srgbClr val="FF0000"/>
              </a:solidFill>
            </a:endParaRPr>
          </a:p>
          <a:p>
            <a:r>
              <a:rPr lang="zh-CN" altLang="en-US" sz="2500" dirty="0"/>
              <a:t>黑色螺母、螺柱、螺丝直径为</a:t>
            </a:r>
            <a:r>
              <a:rPr lang="en-US" altLang="zh-CN" sz="2500" dirty="0"/>
              <a:t>2.5mm</a:t>
            </a:r>
          </a:p>
          <a:p>
            <a:r>
              <a:rPr lang="zh-CN" altLang="en-US" sz="2500" dirty="0"/>
              <a:t>白色螺母、螺柱、螺丝直径为</a:t>
            </a:r>
            <a:r>
              <a:rPr lang="en-US" altLang="zh-CN" sz="2500" dirty="0"/>
              <a:t>3mm</a:t>
            </a:r>
          </a:p>
          <a:p>
            <a:r>
              <a:rPr lang="zh-CN" altLang="en-US" sz="2500" dirty="0"/>
              <a:t>根据实际需求配套使用。</a:t>
            </a:r>
            <a:endParaRPr lang="en-US" altLang="zh-CN" sz="25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7885BB-18DE-4184-BA17-A333F6BEB544}"/>
              </a:ext>
            </a:extLst>
          </p:cNvPr>
          <p:cNvSpPr txBox="1"/>
          <p:nvPr/>
        </p:nvSpPr>
        <p:spPr>
          <a:xfrm>
            <a:off x="1105472" y="1345438"/>
            <a:ext cx="4632388" cy="4263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/>
              <a:t>以下组件需要固定到上盖板</a:t>
            </a:r>
            <a:r>
              <a:rPr lang="en-US" altLang="zh-CN" sz="2800" dirty="0"/>
              <a:t>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/>
              <a:t>树莓派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/>
              <a:t>电机驱动板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/>
              <a:t>电压转换模块（可以固定好放置内部）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AAB1E-37DE-4286-83C5-C56AEF0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6E4681-6A80-485F-9D1A-7BE507DCF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电压转换模块的黑胶带</a:t>
            </a:r>
            <a:r>
              <a:rPr lang="en-US" altLang="zh-CN" dirty="0"/>
              <a:t>/</a:t>
            </a:r>
            <a:r>
              <a:rPr lang="zh-CN" altLang="en-US" dirty="0"/>
              <a:t>半透明膜不要剪开，那个是用于绝缘保护的。</a:t>
            </a:r>
            <a:r>
              <a:rPr lang="en-US" altLang="zh-CN" dirty="0"/>
              <a:t>H</a:t>
            </a:r>
            <a:r>
              <a:rPr lang="zh-CN" altLang="en-US" dirty="0"/>
              <a:t>桥需要用尼龙螺柱垫高，尼龙螺柱、螺丝、螺母在公共器材柜。黑、白色都可以用。</a:t>
            </a:r>
            <a:endParaRPr lang="en-US" altLang="zh-CN" dirty="0"/>
          </a:p>
          <a:p>
            <a:r>
              <a:rPr lang="zh-CN" altLang="en-US" dirty="0"/>
              <a:t>除了配有螺丝的零件外，其余电池、树莓派、供电模块等尽量用尼龙扎带进行固定，扎带同样自取。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所有部件不允许使用带粘性的胶带或者胶水粘贴，违规扣分，情节严重要赔偿器材。</a:t>
            </a:r>
          </a:p>
        </p:txBody>
      </p:sp>
    </p:spTree>
    <p:extLst>
      <p:ext uri="{BB962C8B-B14F-4D97-AF65-F5344CB8AC3E}">
        <p14:creationId xmlns:p14="http://schemas.microsoft.com/office/powerpoint/2010/main" val="249602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A67EC-3D1A-4C62-A82C-853207E9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用电安全注意事项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03765C-39B6-4A27-8577-7E22A43EF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268413"/>
            <a:ext cx="10893136" cy="4862512"/>
          </a:xfrm>
        </p:spPr>
        <p:txBody>
          <a:bodyPr vert="horz"/>
          <a:lstStyle/>
          <a:p>
            <a:r>
              <a:rPr lang="zh-CN" altLang="en-US" dirty="0"/>
              <a:t>若充电宝有外壳损坏、异常发烫，切勿使用，第一时间向教师反馈，否则有起火爆炸风险。</a:t>
            </a:r>
            <a:endParaRPr lang="en-US" altLang="zh-CN" dirty="0"/>
          </a:p>
          <a:p>
            <a:r>
              <a:rPr lang="zh-CN" altLang="en-US" dirty="0"/>
              <a:t>充电宝应该及时充电，以免供电不足不能正常工作。</a:t>
            </a:r>
            <a:endParaRPr lang="en-US" altLang="zh-CN" dirty="0"/>
          </a:p>
          <a:p>
            <a:r>
              <a:rPr lang="zh-CN" altLang="en-US" dirty="0"/>
              <a:t>所有电源线不能用杜邦线。</a:t>
            </a:r>
            <a:endParaRPr lang="en-US" altLang="zh-CN" dirty="0"/>
          </a:p>
          <a:p>
            <a:r>
              <a:rPr lang="zh-CN" altLang="en-US" dirty="0"/>
              <a:t>注意所有插口的正反面，有防呆设计，不要插反。</a:t>
            </a:r>
            <a:endParaRPr lang="en-US" altLang="zh-CN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不要带电插拔接线，其他线路连好后最后接充电宝供电，如果需要更改连接，先断开供电。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不要随意更改正负极！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42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配件一览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                         </a:t>
            </a:r>
          </a:p>
          <a:p>
            <a:pPr marL="0" indent="0">
              <a:buNone/>
            </a:pPr>
            <a:r>
              <a:rPr lang="zh-CN" altLang="en-US" dirty="0"/>
              <a:t>                                                              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87967" y="5511165"/>
            <a:ext cx="10016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/>
              <a:t>车体结构配件（参考） 实际具体零件（状态）可能不同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87967" y="2235627"/>
            <a:ext cx="1462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车底</a:t>
            </a:r>
            <a:endParaRPr lang="en-US" altLang="zh-CN" sz="2400" dirty="0"/>
          </a:p>
          <a:p>
            <a:pPr algn="ctr"/>
            <a:r>
              <a:rPr lang="zh-CN" altLang="en-US" sz="2400" dirty="0"/>
              <a:t>车顶</a:t>
            </a:r>
            <a:endParaRPr lang="en-US" altLang="zh-CN" sz="2400" dirty="0"/>
          </a:p>
          <a:p>
            <a:pPr algn="ctr"/>
            <a:r>
              <a:rPr lang="zh-CN" altLang="en-US" sz="2400" dirty="0"/>
              <a:t>轮子</a:t>
            </a:r>
            <a:endParaRPr lang="en-US" altLang="zh-CN" sz="2400" dirty="0"/>
          </a:p>
          <a:p>
            <a:pPr algn="ctr"/>
            <a:r>
              <a:rPr lang="zh-CN" altLang="en-US" sz="2400" dirty="0"/>
              <a:t>电机</a:t>
            </a:r>
            <a:endParaRPr lang="en-US" altLang="zh-CN" sz="2400" dirty="0"/>
          </a:p>
          <a:p>
            <a:pPr algn="ctr"/>
            <a:r>
              <a:rPr lang="zh-CN" altLang="en-US" sz="2400" dirty="0"/>
              <a:t>万向轮</a:t>
            </a:r>
            <a:endParaRPr lang="en-US" altLang="zh-CN" sz="2400" dirty="0"/>
          </a:p>
          <a:p>
            <a:pPr algn="ctr"/>
            <a:endParaRPr lang="en-US" altLang="zh-CN" sz="2400" dirty="0"/>
          </a:p>
        </p:txBody>
      </p:sp>
      <p:sp>
        <p:nvSpPr>
          <p:cNvPr id="6" name="矩形 5"/>
          <p:cNvSpPr/>
          <p:nvPr/>
        </p:nvSpPr>
        <p:spPr>
          <a:xfrm>
            <a:off x="10421797" y="2581177"/>
            <a:ext cx="9674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螺丝</a:t>
            </a:r>
          </a:p>
          <a:p>
            <a:r>
              <a:rPr lang="zh-CN" altLang="en-US" sz="2400" dirty="0"/>
              <a:t>螺母</a:t>
            </a:r>
            <a:endParaRPr lang="en-US" altLang="zh-CN" sz="2400" dirty="0"/>
          </a:p>
          <a:p>
            <a:r>
              <a:rPr lang="zh-CN" altLang="en-US" sz="2400" dirty="0"/>
              <a:t>杜邦线</a:t>
            </a:r>
          </a:p>
          <a:p>
            <a:r>
              <a:rPr lang="zh-CN" altLang="en-US" sz="2400" dirty="0"/>
              <a:t>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5F9AE9-9C19-4C8D-89CA-658E0C3E27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98877" y="-163696"/>
            <a:ext cx="4741702" cy="63222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电机控制信号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29505" y="841375"/>
            <a:ext cx="6302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如右图示，该驱动板可驱动2路直流电机，E</a:t>
            </a:r>
            <a:r>
              <a:rPr lang="en-US" altLang="zh-CN" sz="2500" dirty="0"/>
              <a:t>N</a:t>
            </a:r>
            <a:r>
              <a:rPr lang="zh-CN" altLang="en-US" sz="2500" dirty="0"/>
              <a:t>A、I</a:t>
            </a:r>
            <a:r>
              <a:rPr lang="en-US" altLang="zh-CN" sz="2500" dirty="0"/>
              <a:t>N</a:t>
            </a:r>
            <a:r>
              <a:rPr lang="zh-CN" altLang="en-US" sz="2500" dirty="0"/>
              <a:t>1、I</a:t>
            </a:r>
            <a:r>
              <a:rPr lang="en-US" altLang="zh-CN" sz="2500" dirty="0"/>
              <a:t>N</a:t>
            </a:r>
            <a:r>
              <a:rPr lang="zh-CN" altLang="en-US" sz="2500" dirty="0"/>
              <a:t>2 与 E</a:t>
            </a:r>
            <a:r>
              <a:rPr lang="en-US" altLang="zh-CN" sz="2500" dirty="0"/>
              <a:t>N</a:t>
            </a:r>
            <a:r>
              <a:rPr lang="zh-CN" altLang="en-US" sz="2500" dirty="0"/>
              <a:t>B、I</a:t>
            </a:r>
            <a:r>
              <a:rPr lang="en-US" altLang="zh-CN" sz="2500" dirty="0"/>
              <a:t>N</a:t>
            </a:r>
            <a:r>
              <a:rPr lang="zh-CN" altLang="en-US" sz="2500" dirty="0"/>
              <a:t>3、I</a:t>
            </a:r>
            <a:r>
              <a:rPr lang="en-US" altLang="zh-CN" sz="2500" dirty="0"/>
              <a:t>N</a:t>
            </a:r>
            <a:r>
              <a:rPr lang="zh-CN" altLang="en-US" sz="2500" dirty="0"/>
              <a:t>4 分别为控制信号输入接口，其中 E</a:t>
            </a:r>
            <a:r>
              <a:rPr lang="en-US" altLang="zh-CN" sz="2500" dirty="0"/>
              <a:t>N</a:t>
            </a:r>
            <a:r>
              <a:rPr lang="zh-CN" altLang="en-US" sz="2500" dirty="0"/>
              <a:t>A 与 E</a:t>
            </a:r>
            <a:r>
              <a:rPr lang="en-US" altLang="zh-CN" sz="2500" dirty="0"/>
              <a:t>N</a:t>
            </a:r>
            <a:r>
              <a:rPr lang="zh-CN" altLang="en-US" sz="2500" dirty="0"/>
              <a:t>B 分别是左右两路电机控制接口使能端，高电平有效，可用于 PWM 调速。以一路电机控制信号即</a:t>
            </a:r>
            <a:r>
              <a:rPr lang="en-US" altLang="zh-CN" sz="2500" dirty="0"/>
              <a:t>ENA</a:t>
            </a:r>
            <a:r>
              <a:rPr lang="zh-CN" altLang="en-US" sz="2500" dirty="0"/>
              <a:t>、</a:t>
            </a:r>
            <a:r>
              <a:rPr lang="en-US" altLang="zh-CN" sz="2500" dirty="0"/>
              <a:t>IN1</a:t>
            </a:r>
            <a:r>
              <a:rPr lang="zh-CN" altLang="en-US" sz="2500" dirty="0"/>
              <a:t>、</a:t>
            </a:r>
            <a:r>
              <a:rPr lang="en-US" altLang="zh-CN" sz="2500" dirty="0"/>
              <a:t>IN2</a:t>
            </a:r>
            <a:r>
              <a:rPr lang="zh-CN" altLang="en-US" sz="2500" dirty="0"/>
              <a:t>为例，下表为这三个接口使用真值表，输入信号不同，对应电机运转状态不同。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59FFD2-D67B-4616-A21E-B13C5301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565" y="3578225"/>
            <a:ext cx="4886325" cy="24384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2E909EE3-8FDF-4C42-AFB4-58A35432CEDF}"/>
              </a:ext>
            </a:extLst>
          </p:cNvPr>
          <p:cNvGrpSpPr/>
          <p:nvPr/>
        </p:nvGrpSpPr>
        <p:grpSpPr>
          <a:xfrm>
            <a:off x="-63898" y="779644"/>
            <a:ext cx="4761615" cy="5336955"/>
            <a:chOff x="3280807" y="204044"/>
            <a:chExt cx="4761615" cy="533695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6006E9-422A-42E9-BE53-E38936CB6CBC}"/>
                </a:ext>
              </a:extLst>
            </p:cNvPr>
            <p:cNvSpPr txBox="1"/>
            <p:nvPr/>
          </p:nvSpPr>
          <p:spPr>
            <a:xfrm>
              <a:off x="3280807" y="2721593"/>
              <a:ext cx="6764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电源正极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CDCA92B-48DC-4463-86C0-851F7DBEF870}"/>
                </a:ext>
              </a:extLst>
            </p:cNvPr>
            <p:cNvSpPr txBox="1"/>
            <p:nvPr/>
          </p:nvSpPr>
          <p:spPr>
            <a:xfrm>
              <a:off x="3380079" y="3333999"/>
              <a:ext cx="423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45268F2-6977-4008-9D9F-48A6E81D04E0}"/>
                </a:ext>
              </a:extLst>
            </p:cNvPr>
            <p:cNvSpPr txBox="1"/>
            <p:nvPr/>
          </p:nvSpPr>
          <p:spPr>
            <a:xfrm>
              <a:off x="4831931" y="211064"/>
              <a:ext cx="1712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电机</a:t>
              </a:r>
              <a:r>
                <a:rPr lang="en-US" altLang="zh-CN" dirty="0"/>
                <a:t>A</a:t>
              </a:r>
              <a:r>
                <a:rPr lang="zh-CN" altLang="en-US" dirty="0"/>
                <a:t>接口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CFD253-AB47-4651-9836-EE56002978D2}"/>
                </a:ext>
              </a:extLst>
            </p:cNvPr>
            <p:cNvSpPr txBox="1"/>
            <p:nvPr/>
          </p:nvSpPr>
          <p:spPr>
            <a:xfrm>
              <a:off x="6222036" y="204044"/>
              <a:ext cx="150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电机</a:t>
              </a:r>
              <a:r>
                <a:rPr lang="en-US" altLang="zh-CN" dirty="0"/>
                <a:t>B</a:t>
              </a:r>
              <a:r>
                <a:rPr lang="zh-CN" altLang="en-US" dirty="0"/>
                <a:t>接口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D01CA8A4-5B87-44F9-93D6-EAB0FBCF61B6}"/>
                </a:ext>
              </a:extLst>
            </p:cNvPr>
            <p:cNvSpPr/>
            <p:nvPr/>
          </p:nvSpPr>
          <p:spPr>
            <a:xfrm rot="16200000">
              <a:off x="6732276" y="387912"/>
              <a:ext cx="350729" cy="726509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右大括号 16">
              <a:extLst>
                <a:ext uri="{FF2B5EF4-FFF2-40B4-BE49-F238E27FC236}">
                  <a16:creationId xmlns:a16="http://schemas.microsoft.com/office/drawing/2014/main" id="{18410B13-A701-486A-A584-E72258E6C3DF}"/>
                </a:ext>
              </a:extLst>
            </p:cNvPr>
            <p:cNvSpPr/>
            <p:nvPr/>
          </p:nvSpPr>
          <p:spPr>
            <a:xfrm rot="16200000">
              <a:off x="5512795" y="387912"/>
              <a:ext cx="350729" cy="726509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69B8061-AD4F-4419-BD9E-E42D2CA45C56}"/>
                </a:ext>
              </a:extLst>
            </p:cNvPr>
            <p:cNvSpPr txBox="1"/>
            <p:nvPr/>
          </p:nvSpPr>
          <p:spPr>
            <a:xfrm>
              <a:off x="4684542" y="4894668"/>
              <a:ext cx="3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从左至右为：</a:t>
              </a:r>
              <a:r>
                <a:rPr lang="en-US" altLang="zh-CN" dirty="0"/>
                <a:t>ENA,IN1,IN2,IN3,IN4,ENB</a:t>
              </a:r>
              <a:r>
                <a:rPr lang="zh-CN" altLang="en-US" dirty="0"/>
                <a:t> </a:t>
              </a: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4BC065AC-BE24-443A-912F-004428CD38C0}"/>
                </a:ext>
              </a:extLst>
            </p:cNvPr>
            <p:cNvCxnSpPr>
              <a:cxnSpLocks/>
            </p:cNvCxnSpPr>
            <p:nvPr/>
          </p:nvCxnSpPr>
          <p:spPr>
            <a:xfrm>
              <a:off x="3902452" y="3074564"/>
              <a:ext cx="54934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9A2039E-5ADF-4FC5-B965-1FBF6A59800E}"/>
                </a:ext>
              </a:extLst>
            </p:cNvPr>
            <p:cNvCxnSpPr>
              <a:cxnSpLocks/>
            </p:cNvCxnSpPr>
            <p:nvPr/>
          </p:nvCxnSpPr>
          <p:spPr>
            <a:xfrm>
              <a:off x="3909328" y="3427535"/>
              <a:ext cx="53559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右大括号 20">
              <a:extLst>
                <a:ext uri="{FF2B5EF4-FFF2-40B4-BE49-F238E27FC236}">
                  <a16:creationId xmlns:a16="http://schemas.microsoft.com/office/drawing/2014/main" id="{74FE4277-57BC-4554-9DCD-768DC5293D83}"/>
                </a:ext>
              </a:extLst>
            </p:cNvPr>
            <p:cNvSpPr/>
            <p:nvPr/>
          </p:nvSpPr>
          <p:spPr>
            <a:xfrm rot="5400000">
              <a:off x="6133980" y="4143661"/>
              <a:ext cx="321171" cy="950700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B2AEB1C-B632-45CF-BB66-B84024516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8" t="31308" r="22088" b="18171"/>
            <a:stretch/>
          </p:blipFill>
          <p:spPr>
            <a:xfrm>
              <a:off x="4537154" y="1002329"/>
              <a:ext cx="3505268" cy="34633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树莓派控制电机驱动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3110" y="1468755"/>
            <a:ext cx="532257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把</a:t>
            </a:r>
            <a:r>
              <a:rPr lang="en-US" altLang="zh-CN" sz="2500" dirty="0"/>
              <a:t>ENA, ENB</a:t>
            </a:r>
            <a:r>
              <a:rPr lang="zh-CN" altLang="en-US" sz="2500" dirty="0"/>
              <a:t>接上树莓派的</a:t>
            </a:r>
            <a:r>
              <a:rPr lang="en-US" altLang="zh-CN" sz="2500" dirty="0"/>
              <a:t>PWM</a:t>
            </a:r>
            <a:r>
              <a:rPr lang="zh-CN" altLang="en-US" sz="2500" dirty="0"/>
              <a:t>引脚，</a:t>
            </a:r>
            <a:r>
              <a:rPr lang="en-US" altLang="zh-CN" sz="2500" dirty="0"/>
              <a:t>IN1, IN2, IN3, IN4</a:t>
            </a:r>
            <a:r>
              <a:rPr lang="zh-CN" altLang="en-US" sz="2500" dirty="0"/>
              <a:t>接上树莓派的</a:t>
            </a:r>
            <a:r>
              <a:rPr lang="en-US" altLang="zh-CN" sz="2500" dirty="0"/>
              <a:t>GPIO</a:t>
            </a:r>
            <a:r>
              <a:rPr lang="zh-CN" altLang="en-US" sz="2500" dirty="0"/>
              <a:t>引脚，则可通过树莓派控制电机驱动，具体程序见本</a:t>
            </a:r>
            <a:r>
              <a:rPr lang="en-US" altLang="zh-CN" sz="2500" dirty="0"/>
              <a:t>PPT</a:t>
            </a:r>
            <a:r>
              <a:rPr lang="zh-CN" altLang="en-US" sz="2500" dirty="0"/>
              <a:t>第三部分。</a:t>
            </a:r>
          </a:p>
          <a:p>
            <a:r>
              <a:rPr lang="zh-CN" altLang="en-US" sz="2500" dirty="0"/>
              <a:t>树莓派引脚接法见右图。</a:t>
            </a:r>
            <a:endParaRPr lang="en-US" altLang="zh-CN" sz="2500" dirty="0"/>
          </a:p>
          <a:p>
            <a:endParaRPr lang="en-US" altLang="zh-CN" sz="2500" dirty="0"/>
          </a:p>
          <a:p>
            <a:r>
              <a:rPr lang="zh-CN" altLang="en-US" sz="2500" dirty="0"/>
              <a:t>运行</a:t>
            </a:r>
            <a:r>
              <a:rPr lang="en-US" altLang="zh-CN" sz="2500" dirty="0"/>
              <a:t>pwm_keyboard.py</a:t>
            </a:r>
            <a:r>
              <a:rPr lang="zh-CN" altLang="en-US" sz="2500" dirty="0"/>
              <a:t>以测试电机是否能够受控转动</a:t>
            </a:r>
            <a:endParaRPr lang="en-US" altLang="zh-CN" sz="2500" dirty="0"/>
          </a:p>
          <a:p>
            <a:r>
              <a:rPr lang="zh-CN" altLang="en-US" sz="2500" dirty="0"/>
              <a:t>（具体程序结构与原理将在下节课中详细讲解）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73" y="562724"/>
            <a:ext cx="588488" cy="492578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238476" y="4244792"/>
            <a:ext cx="1196952" cy="1166483"/>
            <a:chOff x="969289" y="1961202"/>
            <a:chExt cx="1122381" cy="110749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082" y="1961202"/>
              <a:ext cx="382588" cy="110749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69289" y="1961202"/>
              <a:ext cx="742337" cy="350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ENA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08726" y="2330282"/>
              <a:ext cx="702900" cy="350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IN2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08726" y="2690432"/>
              <a:ext cx="702900" cy="350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IN1</a:t>
              </a:r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232274" y="4439294"/>
            <a:ext cx="1171701" cy="768073"/>
            <a:chOff x="3467221" y="4829560"/>
            <a:chExt cx="1171701" cy="76807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3467221" y="4829560"/>
              <a:ext cx="1171701" cy="13641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3467221" y="5220217"/>
              <a:ext cx="1171701" cy="239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3467221" y="5463581"/>
              <a:ext cx="1171701" cy="13405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9659962" y="4490073"/>
            <a:ext cx="1363172" cy="1166483"/>
            <a:chOff x="1122607" y="3662836"/>
            <a:chExt cx="1363172" cy="116648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2607" y="3662836"/>
              <a:ext cx="398515" cy="1166483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523735" y="3662836"/>
              <a:ext cx="962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ENB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23735" y="4051575"/>
              <a:ext cx="663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IN4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23735" y="4430909"/>
              <a:ext cx="84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IN3</a:t>
              </a:r>
              <a:endParaRPr lang="zh-CN" alt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8611673" y="4692168"/>
            <a:ext cx="1265890" cy="768073"/>
            <a:chOff x="3373031" y="4831374"/>
            <a:chExt cx="1265890" cy="768073"/>
          </a:xfrm>
        </p:grpSpPr>
        <p:cxnSp>
          <p:nvCxnSpPr>
            <p:cNvPr id="23" name="直接连接符 22"/>
            <p:cNvCxnSpPr/>
            <p:nvPr/>
          </p:nvCxnSpPr>
          <p:spPr>
            <a:xfrm rot="10800000" flipH="1" flipV="1">
              <a:off x="3373031" y="4831374"/>
              <a:ext cx="1265890" cy="13460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0800000" flipH="1" flipV="1">
              <a:off x="3373031" y="5218300"/>
              <a:ext cx="1265890" cy="431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10800000" flipH="1">
              <a:off x="3373031" y="5463581"/>
              <a:ext cx="1265889" cy="1358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7789970" y="4418202"/>
            <a:ext cx="524078" cy="831706"/>
            <a:chOff x="3726216" y="2987495"/>
            <a:chExt cx="524078" cy="831706"/>
          </a:xfrm>
        </p:grpSpPr>
        <p:sp>
          <p:nvSpPr>
            <p:cNvPr id="27" name="文本框 26"/>
            <p:cNvSpPr txBox="1"/>
            <p:nvPr/>
          </p:nvSpPr>
          <p:spPr>
            <a:xfrm>
              <a:off x="3726216" y="2987495"/>
              <a:ext cx="51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13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726216" y="3232872"/>
              <a:ext cx="51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19</a:t>
              </a:r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734374" y="3449869"/>
              <a:ext cx="51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26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766676" y="4665053"/>
            <a:ext cx="555732" cy="831706"/>
            <a:chOff x="3726216" y="2987495"/>
            <a:chExt cx="524078" cy="831706"/>
          </a:xfrm>
        </p:grpSpPr>
        <p:sp>
          <p:nvSpPr>
            <p:cNvPr id="31" name="文本框 30"/>
            <p:cNvSpPr txBox="1"/>
            <p:nvPr/>
          </p:nvSpPr>
          <p:spPr>
            <a:xfrm>
              <a:off x="3726216" y="2987495"/>
              <a:ext cx="51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16</a:t>
              </a:r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726216" y="3232872"/>
              <a:ext cx="429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20</a:t>
              </a:r>
              <a:endParaRPr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34374" y="3449869"/>
              <a:ext cx="51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21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树莓派控制电机驱动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3110" y="1468755"/>
            <a:ext cx="532257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把</a:t>
            </a:r>
            <a:r>
              <a:rPr lang="en-US" altLang="zh-CN" sz="2500" dirty="0"/>
              <a:t>ENA, ENB</a:t>
            </a:r>
            <a:r>
              <a:rPr lang="zh-CN" altLang="en-US" sz="2500" dirty="0"/>
              <a:t>接上树莓派的</a:t>
            </a:r>
            <a:r>
              <a:rPr lang="en-US" altLang="zh-CN" sz="2500" dirty="0"/>
              <a:t>PWM</a:t>
            </a:r>
            <a:r>
              <a:rPr lang="zh-CN" altLang="en-US" sz="2500" dirty="0"/>
              <a:t>引脚，</a:t>
            </a:r>
            <a:r>
              <a:rPr lang="en-US" altLang="zh-CN" sz="2500" dirty="0"/>
              <a:t>IN1, IN2, IN3, IN4</a:t>
            </a:r>
            <a:r>
              <a:rPr lang="zh-CN" altLang="en-US" sz="2500" dirty="0"/>
              <a:t>接上树莓派的</a:t>
            </a:r>
            <a:r>
              <a:rPr lang="en-US" altLang="zh-CN" sz="2500" dirty="0"/>
              <a:t>GPIO</a:t>
            </a:r>
            <a:r>
              <a:rPr lang="zh-CN" altLang="en-US" sz="2500" dirty="0"/>
              <a:t>引脚，则可通过树莓派控制电机驱动，具体程序见本</a:t>
            </a:r>
            <a:r>
              <a:rPr lang="en-US" altLang="zh-CN" sz="2500" dirty="0"/>
              <a:t>PPT</a:t>
            </a:r>
            <a:r>
              <a:rPr lang="zh-CN" altLang="en-US" sz="2500" dirty="0"/>
              <a:t>第三部分。</a:t>
            </a:r>
          </a:p>
          <a:p>
            <a:r>
              <a:rPr lang="zh-CN" altLang="en-US" sz="2500" dirty="0"/>
              <a:t>树莓派引脚接法见右图。</a:t>
            </a:r>
            <a:endParaRPr lang="en-US" altLang="zh-CN" sz="2500" dirty="0"/>
          </a:p>
          <a:p>
            <a:endParaRPr lang="en-US" altLang="zh-CN" sz="2500" dirty="0"/>
          </a:p>
          <a:p>
            <a:r>
              <a:rPr lang="zh-CN" altLang="en-US" sz="2500" dirty="0"/>
              <a:t>运行</a:t>
            </a:r>
            <a:r>
              <a:rPr lang="en-US" altLang="zh-CN" sz="2500" dirty="0"/>
              <a:t>pwm_keyboard.py</a:t>
            </a:r>
            <a:r>
              <a:rPr lang="zh-CN" altLang="en-US" sz="2500" dirty="0"/>
              <a:t>以测试电机是否能够受控转动</a:t>
            </a:r>
            <a:endParaRPr lang="en-US" altLang="zh-CN" sz="2500" dirty="0"/>
          </a:p>
          <a:p>
            <a:r>
              <a:rPr lang="zh-CN" altLang="en-US" sz="2500" dirty="0"/>
              <a:t>（具体程序结构与原理将在下节课中详细讲解）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F2471-6C69-D5E6-B889-6B487A69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56" y="631757"/>
            <a:ext cx="3984447" cy="506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2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内容占位符 8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本课件由以下同学协助编写</a:t>
            </a:r>
            <a:endParaRPr lang="en-US" altLang="zh-CN" dirty="0"/>
          </a:p>
          <a:p>
            <a:pPr lvl="1"/>
            <a:r>
              <a:rPr lang="zh-CN" altLang="en-US" dirty="0"/>
              <a:t>黄奇伟 </a:t>
            </a:r>
            <a:r>
              <a:rPr lang="en-US" altLang="zh-CN" dirty="0"/>
              <a:t>(16210720028)</a:t>
            </a:r>
          </a:p>
          <a:p>
            <a:pPr lvl="1"/>
            <a:r>
              <a:rPr lang="zh-CN" altLang="en-US" dirty="0"/>
              <a:t>袁渊源 </a:t>
            </a:r>
            <a:r>
              <a:rPr lang="en-US" altLang="zh-CN" dirty="0"/>
              <a:t>(16307130267)</a:t>
            </a:r>
          </a:p>
          <a:p>
            <a:pPr lvl="1"/>
            <a:r>
              <a:rPr lang="zh-CN" altLang="en-US" dirty="0"/>
              <a:t>冯都镇 </a:t>
            </a:r>
            <a:r>
              <a:rPr lang="en-US" altLang="zh-CN" dirty="0"/>
              <a:t>(16210720148)</a:t>
            </a:r>
          </a:p>
          <a:p>
            <a:pPr lvl="1"/>
            <a:r>
              <a:rPr lang="zh-CN" altLang="en-US" dirty="0"/>
              <a:t>李睿康 </a:t>
            </a:r>
            <a:r>
              <a:rPr lang="en-US" altLang="zh-CN" dirty="0"/>
              <a:t>(17210720035)</a:t>
            </a:r>
          </a:p>
          <a:p>
            <a:pPr lvl="1"/>
            <a:r>
              <a:rPr lang="zh-CN" altLang="en-US" dirty="0"/>
              <a:t>黎林（</a:t>
            </a:r>
            <a:r>
              <a:rPr lang="en-US" altLang="zh-CN" dirty="0"/>
              <a:t>22210720160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29699" name="标题 7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致谢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配件一览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99730" y="1851628"/>
            <a:ext cx="4948132" cy="2790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400" dirty="0"/>
              <a:t>充电宝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400" dirty="0"/>
              <a:t>电压转换模块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400" dirty="0"/>
              <a:t>Type-C</a:t>
            </a:r>
            <a:r>
              <a:rPr lang="zh-CN" altLang="en-US" sz="2400" dirty="0"/>
              <a:t>转</a:t>
            </a:r>
            <a:r>
              <a:rPr lang="en-US" altLang="zh-CN" sz="2400" dirty="0" err="1"/>
              <a:t>TypeC</a:t>
            </a:r>
            <a:r>
              <a:rPr lang="zh-CN" altLang="en-US" sz="2400" dirty="0"/>
              <a:t>数据线（</a:t>
            </a:r>
            <a:r>
              <a:rPr lang="en-US" altLang="zh-CN" sz="2400" dirty="0"/>
              <a:t>C-C</a:t>
            </a:r>
            <a:r>
              <a:rPr lang="zh-CN" altLang="en-US" sz="2400" dirty="0"/>
              <a:t>线）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400" dirty="0"/>
              <a:t>USB-A</a:t>
            </a:r>
            <a:r>
              <a:rPr lang="zh-CN" altLang="en-US" sz="2400" dirty="0"/>
              <a:t>转</a:t>
            </a:r>
            <a:r>
              <a:rPr lang="en-US" altLang="zh-CN" sz="2400" dirty="0" err="1"/>
              <a:t>TypeC</a:t>
            </a:r>
            <a:r>
              <a:rPr lang="zh-CN" altLang="en-US" sz="2400" dirty="0"/>
              <a:t>数据线（</a:t>
            </a:r>
            <a:r>
              <a:rPr lang="en-US" altLang="zh-CN" sz="2400" dirty="0"/>
              <a:t>A-C</a:t>
            </a:r>
            <a:r>
              <a:rPr lang="zh-CN" altLang="en-US" sz="2400" dirty="0"/>
              <a:t>线）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400" dirty="0"/>
              <a:t>电机驱动板（</a:t>
            </a:r>
            <a:r>
              <a:rPr lang="en-US" altLang="zh-CN" sz="2400" dirty="0"/>
              <a:t>H</a:t>
            </a:r>
            <a:r>
              <a:rPr lang="zh-CN" altLang="en-US" sz="2400" dirty="0"/>
              <a:t>桥）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08849" y="5529976"/>
            <a:ext cx="10016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/>
              <a:t>相关配件实际具体零件（状态）可能不同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D7E9D9-2364-48F0-08FE-C709B167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49" y="931942"/>
            <a:ext cx="5254943" cy="44363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B332DC-C697-4C62-B087-8426C5EE64A8}"/>
              </a:ext>
            </a:extLst>
          </p:cNvPr>
          <p:cNvSpPr txBox="1"/>
          <p:nvPr/>
        </p:nvSpPr>
        <p:spPr>
          <a:xfrm>
            <a:off x="5634182" y="1125538"/>
            <a:ext cx="461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7DF4D5-2B95-48AA-8D96-38C127464F2F}"/>
              </a:ext>
            </a:extLst>
          </p:cNvPr>
          <p:cNvSpPr txBox="1"/>
          <p:nvPr/>
        </p:nvSpPr>
        <p:spPr>
          <a:xfrm>
            <a:off x="3857611" y="1128858"/>
            <a:ext cx="461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B7664B-3551-4B65-9410-DC3F73A06369}"/>
              </a:ext>
            </a:extLst>
          </p:cNvPr>
          <p:cNvSpPr txBox="1"/>
          <p:nvPr/>
        </p:nvSpPr>
        <p:spPr>
          <a:xfrm>
            <a:off x="2507673" y="4695222"/>
            <a:ext cx="461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BE0299-D790-4ED6-85E3-6156D090BB8B}"/>
              </a:ext>
            </a:extLst>
          </p:cNvPr>
          <p:cNvSpPr txBox="1"/>
          <p:nvPr/>
        </p:nvSpPr>
        <p:spPr>
          <a:xfrm>
            <a:off x="4611832" y="4590591"/>
            <a:ext cx="461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4A3EE3-A058-4650-B02A-F2A64AA9067C}"/>
              </a:ext>
            </a:extLst>
          </p:cNvPr>
          <p:cNvSpPr txBox="1"/>
          <p:nvPr/>
        </p:nvSpPr>
        <p:spPr>
          <a:xfrm>
            <a:off x="1676400" y="1313524"/>
            <a:ext cx="461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e)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92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系统结构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>
          <a:xfrm>
            <a:off x="1981200" y="1605558"/>
            <a:ext cx="8229600" cy="3646884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                         </a:t>
            </a:r>
          </a:p>
          <a:p>
            <a:pPr marL="0" indent="0">
              <a:buNone/>
            </a:pPr>
            <a:r>
              <a:rPr lang="zh-CN" altLang="en-US" dirty="0"/>
              <a:t>                                                                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6BE291E-B8B9-4F68-9993-E05C61673C24}"/>
              </a:ext>
            </a:extLst>
          </p:cNvPr>
          <p:cNvSpPr/>
          <p:nvPr/>
        </p:nvSpPr>
        <p:spPr>
          <a:xfrm>
            <a:off x="1906905" y="2786073"/>
            <a:ext cx="830836" cy="938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充电宝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C18D308-76EC-41EE-9AA3-8118A17CD637}"/>
              </a:ext>
            </a:extLst>
          </p:cNvPr>
          <p:cNvSpPr/>
          <p:nvPr/>
        </p:nvSpPr>
        <p:spPr>
          <a:xfrm>
            <a:off x="3285141" y="2840527"/>
            <a:ext cx="596400" cy="836194"/>
          </a:xfrm>
          <a:prstGeom prst="rect">
            <a:avLst/>
          </a:prstGeom>
          <a:solidFill>
            <a:srgbClr val="0A6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电压转换模块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AF11417-1B30-41FD-8BB6-263278A5B11D}"/>
              </a:ext>
            </a:extLst>
          </p:cNvPr>
          <p:cNvSpPr/>
          <p:nvPr/>
        </p:nvSpPr>
        <p:spPr>
          <a:xfrm>
            <a:off x="5668700" y="3617357"/>
            <a:ext cx="942137" cy="1390475"/>
          </a:xfrm>
          <a:prstGeom prst="rect">
            <a:avLst/>
          </a:prstGeom>
          <a:solidFill>
            <a:srgbClr val="06835B"/>
          </a:solidFill>
          <a:ln>
            <a:solidFill>
              <a:srgbClr val="00BA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树莓派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C2481C3-BB8D-444E-8246-B2D31EE08416}"/>
              </a:ext>
            </a:extLst>
          </p:cNvPr>
          <p:cNvSpPr/>
          <p:nvPr/>
        </p:nvSpPr>
        <p:spPr>
          <a:xfrm>
            <a:off x="7198223" y="1636655"/>
            <a:ext cx="1525273" cy="1409440"/>
          </a:xfrm>
          <a:prstGeom prst="rect">
            <a:avLst/>
          </a:prstGeom>
          <a:solidFill>
            <a:srgbClr val="0F73A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电机驱动板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5E195BF2-F656-498D-A314-DFA64AAE85C0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2737741" y="3255319"/>
            <a:ext cx="547400" cy="330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F11EC0DE-02E9-4E32-A588-F95BFEE0B960}"/>
              </a:ext>
            </a:extLst>
          </p:cNvPr>
          <p:cNvCxnSpPr>
            <a:cxnSpLocks/>
            <a:stCxn id="21" idx="2"/>
            <a:endCxn id="25" idx="1"/>
          </p:cNvCxnSpPr>
          <p:nvPr/>
        </p:nvCxnSpPr>
        <p:spPr>
          <a:xfrm rot="16200000" flipH="1">
            <a:off x="4308083" y="2951978"/>
            <a:ext cx="635874" cy="208535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393A33FA-C00E-4B31-976C-EEE409C5C9A4}"/>
              </a:ext>
            </a:extLst>
          </p:cNvPr>
          <p:cNvSpPr/>
          <p:nvPr/>
        </p:nvSpPr>
        <p:spPr>
          <a:xfrm>
            <a:off x="9722621" y="1753477"/>
            <a:ext cx="676372" cy="1025000"/>
          </a:xfrm>
          <a:prstGeom prst="rect">
            <a:avLst/>
          </a:prstGeom>
          <a:solidFill>
            <a:srgbClr val="202123"/>
          </a:solidFill>
          <a:ln>
            <a:solidFill>
              <a:srgbClr val="191D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电机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C0E9F94-2FF2-469C-8314-A0D0F67D5A83}"/>
              </a:ext>
            </a:extLst>
          </p:cNvPr>
          <p:cNvSpPr txBox="1"/>
          <p:nvPr/>
        </p:nvSpPr>
        <p:spPr>
          <a:xfrm>
            <a:off x="3576985" y="2450476"/>
            <a:ext cx="14483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EH2.54</a:t>
            </a:r>
            <a:r>
              <a:rPr lang="zh-CN" altLang="en-US" sz="1350" dirty="0"/>
              <a:t>接插件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E203AB8-F5B2-4018-830E-CC189168F5C7}"/>
              </a:ext>
            </a:extLst>
          </p:cNvPr>
          <p:cNvSpPr txBox="1"/>
          <p:nvPr/>
        </p:nvSpPr>
        <p:spPr>
          <a:xfrm>
            <a:off x="4206901" y="4369033"/>
            <a:ext cx="9434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5V</a:t>
            </a:r>
            <a:r>
              <a:rPr lang="zh-CN" altLang="en-US" sz="1350" dirty="0"/>
              <a:t>电压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A9A048-AB14-40D3-80B8-01B858770DA5}"/>
              </a:ext>
            </a:extLst>
          </p:cNvPr>
          <p:cNvSpPr txBox="1"/>
          <p:nvPr/>
        </p:nvSpPr>
        <p:spPr>
          <a:xfrm rot="18746211">
            <a:off x="6801478" y="3459075"/>
            <a:ext cx="5521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控制</a:t>
            </a: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9DAA871B-45EB-4176-BB78-DD3ABED20323}"/>
              </a:ext>
            </a:extLst>
          </p:cNvPr>
          <p:cNvSpPr/>
          <p:nvPr/>
        </p:nvSpPr>
        <p:spPr>
          <a:xfrm rot="18746211">
            <a:off x="6403695" y="3679352"/>
            <a:ext cx="1719346" cy="198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E97886E3-6373-4EAB-95FA-77F306350881}"/>
              </a:ext>
            </a:extLst>
          </p:cNvPr>
          <p:cNvSpPr/>
          <p:nvPr/>
        </p:nvSpPr>
        <p:spPr>
          <a:xfrm>
            <a:off x="8865811" y="2165954"/>
            <a:ext cx="725804" cy="150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6348C3E-4E46-44C2-8306-A903E47E14A0}"/>
              </a:ext>
            </a:extLst>
          </p:cNvPr>
          <p:cNvSpPr txBox="1"/>
          <p:nvPr/>
        </p:nvSpPr>
        <p:spPr>
          <a:xfrm>
            <a:off x="8981247" y="1915260"/>
            <a:ext cx="531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驱动</a:t>
            </a:r>
          </a:p>
        </p:txBody>
      </p:sp>
      <p:sp>
        <p:nvSpPr>
          <p:cNvPr id="52" name="箭头: 右 38">
            <a:extLst>
              <a:ext uri="{FF2B5EF4-FFF2-40B4-BE49-F238E27FC236}">
                <a16:creationId xmlns:a16="http://schemas.microsoft.com/office/drawing/2014/main" id="{9BB4218E-113C-4A8B-A4FB-BE846C71EA26}"/>
              </a:ext>
            </a:extLst>
          </p:cNvPr>
          <p:cNvSpPr/>
          <p:nvPr/>
        </p:nvSpPr>
        <p:spPr>
          <a:xfrm rot="10800000">
            <a:off x="8854500" y="2385882"/>
            <a:ext cx="725804" cy="150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箭头: 上弧形 52">
            <a:extLst>
              <a:ext uri="{FF2B5EF4-FFF2-40B4-BE49-F238E27FC236}">
                <a16:creationId xmlns:a16="http://schemas.microsoft.com/office/drawing/2014/main" id="{0C2586F4-1A9A-4449-A05E-90A9E19781F7}"/>
              </a:ext>
            </a:extLst>
          </p:cNvPr>
          <p:cNvSpPr/>
          <p:nvPr/>
        </p:nvSpPr>
        <p:spPr>
          <a:xfrm rot="8230589">
            <a:off x="6635407" y="3985067"/>
            <a:ext cx="2150190" cy="4163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907EC06-A5EF-4199-AE65-D2C4FF460107}"/>
              </a:ext>
            </a:extLst>
          </p:cNvPr>
          <p:cNvSpPr txBox="1"/>
          <p:nvPr/>
        </p:nvSpPr>
        <p:spPr>
          <a:xfrm rot="19030589">
            <a:off x="7381396" y="4441539"/>
            <a:ext cx="9870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测速反馈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0182239-830C-48CE-827A-287E9AA82E26}"/>
              </a:ext>
            </a:extLst>
          </p:cNvPr>
          <p:cNvSpPr txBox="1"/>
          <p:nvPr/>
        </p:nvSpPr>
        <p:spPr>
          <a:xfrm>
            <a:off x="8795743" y="2656809"/>
            <a:ext cx="9870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测速反馈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0BD35C7-76AD-4392-8CA9-3EB721F9C080}"/>
              </a:ext>
            </a:extLst>
          </p:cNvPr>
          <p:cNvCxnSpPr>
            <a:cxnSpLocks/>
          </p:cNvCxnSpPr>
          <p:nvPr/>
        </p:nvCxnSpPr>
        <p:spPr>
          <a:xfrm>
            <a:off x="9007936" y="4792727"/>
            <a:ext cx="4415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C9BEF25-3542-4DB1-815D-C0362B869729}"/>
              </a:ext>
            </a:extLst>
          </p:cNvPr>
          <p:cNvSpPr txBox="1"/>
          <p:nvPr/>
        </p:nvSpPr>
        <p:spPr>
          <a:xfrm>
            <a:off x="9495720" y="4649499"/>
            <a:ext cx="9870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电源线</a:t>
            </a:r>
          </a:p>
        </p:txBody>
      </p:sp>
      <p:sp>
        <p:nvSpPr>
          <p:cNvPr id="58" name="箭头: 右 38">
            <a:extLst>
              <a:ext uri="{FF2B5EF4-FFF2-40B4-BE49-F238E27FC236}">
                <a16:creationId xmlns:a16="http://schemas.microsoft.com/office/drawing/2014/main" id="{97D3C629-5FB7-4B8A-A66E-9CEE42AEF181}"/>
              </a:ext>
            </a:extLst>
          </p:cNvPr>
          <p:cNvSpPr/>
          <p:nvPr/>
        </p:nvSpPr>
        <p:spPr>
          <a:xfrm>
            <a:off x="8884334" y="5076690"/>
            <a:ext cx="565157" cy="160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F4EE31D-016D-432D-9693-DB6D4F081AA2}"/>
              </a:ext>
            </a:extLst>
          </p:cNvPr>
          <p:cNvSpPr txBox="1"/>
          <p:nvPr/>
        </p:nvSpPr>
        <p:spPr>
          <a:xfrm>
            <a:off x="9513223" y="5018400"/>
            <a:ext cx="9870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信号线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192A230-70EC-4D1E-BAB5-53CDCA9D7884}"/>
              </a:ext>
            </a:extLst>
          </p:cNvPr>
          <p:cNvSpPr/>
          <p:nvPr/>
        </p:nvSpPr>
        <p:spPr>
          <a:xfrm>
            <a:off x="1793008" y="1605559"/>
            <a:ext cx="3232334" cy="3607387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6426FFB-8393-472F-BE0B-F3607985462A}"/>
              </a:ext>
            </a:extLst>
          </p:cNvPr>
          <p:cNvSpPr txBox="1"/>
          <p:nvPr/>
        </p:nvSpPr>
        <p:spPr>
          <a:xfrm>
            <a:off x="2764156" y="4908362"/>
            <a:ext cx="1228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电源系统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083D540-DEE0-494D-9ED6-E606409E5AAC}"/>
              </a:ext>
            </a:extLst>
          </p:cNvPr>
          <p:cNvSpPr/>
          <p:nvPr/>
        </p:nvSpPr>
        <p:spPr>
          <a:xfrm>
            <a:off x="5323881" y="3208887"/>
            <a:ext cx="1993806" cy="222515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5F3E7E1-5619-4151-B1A4-47B19658F617}"/>
              </a:ext>
            </a:extLst>
          </p:cNvPr>
          <p:cNvSpPr txBox="1"/>
          <p:nvPr/>
        </p:nvSpPr>
        <p:spPr>
          <a:xfrm>
            <a:off x="5706423" y="5145039"/>
            <a:ext cx="1228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控制系统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FD17251-3CE5-4701-81AC-489D02B40EA4}"/>
              </a:ext>
            </a:extLst>
          </p:cNvPr>
          <p:cNvSpPr/>
          <p:nvPr/>
        </p:nvSpPr>
        <p:spPr>
          <a:xfrm>
            <a:off x="6833236" y="1242387"/>
            <a:ext cx="3731895" cy="189778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E076E6-2F44-440C-B151-706D83C2C2CB}"/>
              </a:ext>
            </a:extLst>
          </p:cNvPr>
          <p:cNvSpPr txBox="1"/>
          <p:nvPr/>
        </p:nvSpPr>
        <p:spPr>
          <a:xfrm>
            <a:off x="8760516" y="1345003"/>
            <a:ext cx="1228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动力系统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17E6DE-C902-A80B-16C3-7398B81277A1}"/>
              </a:ext>
            </a:extLst>
          </p:cNvPr>
          <p:cNvSpPr txBox="1"/>
          <p:nvPr/>
        </p:nvSpPr>
        <p:spPr>
          <a:xfrm>
            <a:off x="2691863" y="2859008"/>
            <a:ext cx="703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C-C</a:t>
            </a:r>
            <a:r>
              <a:rPr lang="zh-CN" altLang="en-US" sz="1350" dirty="0"/>
              <a:t>线</a:t>
            </a: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ECA4C88-5200-0397-4549-9A8CD4035C42}"/>
              </a:ext>
            </a:extLst>
          </p:cNvPr>
          <p:cNvCxnSpPr>
            <a:cxnSpLocks/>
            <a:stCxn id="21" idx="0"/>
            <a:endCxn id="26" idx="1"/>
          </p:cNvCxnSpPr>
          <p:nvPr/>
        </p:nvCxnSpPr>
        <p:spPr>
          <a:xfrm rot="5400000" flipH="1" flipV="1">
            <a:off x="5141205" y="783512"/>
            <a:ext cx="499152" cy="361488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C0CE151-A9FF-43F7-B3B2-43CFCD91EC29}"/>
              </a:ext>
            </a:extLst>
          </p:cNvPr>
          <p:cNvSpPr txBox="1"/>
          <p:nvPr/>
        </p:nvSpPr>
        <p:spPr>
          <a:xfrm>
            <a:off x="5546793" y="1973272"/>
            <a:ext cx="1228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9V</a:t>
            </a:r>
            <a:r>
              <a:rPr lang="zh-CN" altLang="en-US" sz="1350" dirty="0"/>
              <a:t>电压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FA71D77-BC13-4968-B300-55B7231DC165}"/>
              </a:ext>
            </a:extLst>
          </p:cNvPr>
          <p:cNvSpPr txBox="1"/>
          <p:nvPr/>
        </p:nvSpPr>
        <p:spPr>
          <a:xfrm>
            <a:off x="3624512" y="3754016"/>
            <a:ext cx="12287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USB-A</a:t>
            </a:r>
            <a:r>
              <a:rPr lang="zh-CN" altLang="en-US" sz="1350" dirty="0"/>
              <a:t>接口</a:t>
            </a:r>
          </a:p>
        </p:txBody>
      </p:sp>
    </p:spTree>
    <p:extLst>
      <p:ext uri="{BB962C8B-B14F-4D97-AF65-F5344CB8AC3E}">
        <p14:creationId xmlns:p14="http://schemas.microsoft.com/office/powerpoint/2010/main" val="222302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底盘组装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                         </a:t>
            </a:r>
          </a:p>
          <a:p>
            <a:pPr marL="0" indent="0">
              <a:buNone/>
            </a:pPr>
            <a:r>
              <a:rPr lang="zh-CN" altLang="en-US" dirty="0"/>
              <a:t>                                                              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67208" y="1125538"/>
            <a:ext cx="9636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霍尔码盘用于测速，已固定在电机上，</a:t>
            </a:r>
            <a:r>
              <a:rPr lang="zh-CN" altLang="en-US" sz="2800" dirty="0">
                <a:solidFill>
                  <a:srgbClr val="FF0000"/>
                </a:solidFill>
              </a:rPr>
              <a:t>注意不要把壳子拆开！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29DDA6-642C-4047-B9E5-CE28C1BF9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t="14435" r="9687" b="25382"/>
          <a:stretch/>
        </p:blipFill>
        <p:spPr>
          <a:xfrm>
            <a:off x="4706223" y="1693876"/>
            <a:ext cx="7273957" cy="41273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819B5F-4EB3-46E8-98B7-5BF6275F3B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t="37309" r="11957" b="30031"/>
          <a:stretch/>
        </p:blipFill>
        <p:spPr>
          <a:xfrm rot="5400000">
            <a:off x="845087" y="2579738"/>
            <a:ext cx="3884103" cy="2239861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B655EAF-F9C8-4E97-81FE-C7C40D0B28A9}"/>
              </a:ext>
            </a:extLst>
          </p:cNvPr>
          <p:cNvSpPr/>
          <p:nvPr/>
        </p:nvSpPr>
        <p:spPr>
          <a:xfrm>
            <a:off x="9152709" y="3429000"/>
            <a:ext cx="1785257" cy="1918063"/>
          </a:xfrm>
          <a:prstGeom prst="roundRect">
            <a:avLst>
              <a:gd name="adj" fmla="val 73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BDCDA9-58F1-470C-973A-DDEB59A35BB2}"/>
              </a:ext>
            </a:extLst>
          </p:cNvPr>
          <p:cNvSpPr txBox="1"/>
          <p:nvPr/>
        </p:nvSpPr>
        <p:spPr>
          <a:xfrm>
            <a:off x="9337451" y="2967335"/>
            <a:ext cx="1415772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霍尔码盘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底盘组装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69505" y="2090172"/>
            <a:ext cx="41128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准备好</a:t>
            </a:r>
            <a:endParaRPr lang="en-US" altLang="zh-CN" sz="2800" dirty="0"/>
          </a:p>
          <a:p>
            <a:r>
              <a:rPr lang="en-US" altLang="zh-CN" sz="2800" dirty="0"/>
              <a:t>1.</a:t>
            </a:r>
            <a:r>
              <a:rPr lang="zh-CN" altLang="en-US" sz="2800" dirty="0"/>
              <a:t>电机</a:t>
            </a:r>
            <a:r>
              <a:rPr lang="en-US" altLang="zh-CN" sz="2800" dirty="0"/>
              <a:t>*2</a:t>
            </a:r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车底盘</a:t>
            </a:r>
            <a:r>
              <a:rPr lang="en-US" altLang="zh-CN" sz="2800" dirty="0"/>
              <a:t>*1</a:t>
            </a:r>
          </a:p>
          <a:p>
            <a:r>
              <a:rPr lang="en-US" altLang="zh-CN" sz="2800" dirty="0"/>
              <a:t>3.M3*25</a:t>
            </a:r>
            <a:r>
              <a:rPr lang="zh-CN" altLang="en-US" sz="2800" dirty="0"/>
              <a:t>螺丝</a:t>
            </a:r>
            <a:r>
              <a:rPr lang="en-US" altLang="zh-CN" sz="2800" dirty="0"/>
              <a:t>*4</a:t>
            </a:r>
          </a:p>
          <a:p>
            <a:r>
              <a:rPr lang="en-US" altLang="zh-CN" sz="2800" dirty="0"/>
              <a:t>4.M3</a:t>
            </a:r>
            <a:r>
              <a:rPr lang="zh-CN" altLang="en-US" sz="2800" dirty="0"/>
              <a:t>螺母</a:t>
            </a:r>
            <a:r>
              <a:rPr lang="en-US" altLang="zh-CN" sz="2800" dirty="0"/>
              <a:t>*4</a:t>
            </a:r>
          </a:p>
          <a:p>
            <a:endParaRPr lang="en-US" altLang="zh-CN" sz="2800" dirty="0"/>
          </a:p>
          <a:p>
            <a:r>
              <a:rPr lang="zh-CN" altLang="en-US" sz="2800" dirty="0"/>
              <a:t>准备将电机安装到底盘上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B963A9-B26F-43AD-8E59-77C8080189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1" r="11833"/>
          <a:stretch/>
        </p:blipFill>
        <p:spPr>
          <a:xfrm rot="16200000">
            <a:off x="2576363" y="800691"/>
            <a:ext cx="3100645" cy="56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5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428F939-C869-4F4F-98C0-5B32DD5C58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13456" r="2355" b="20245"/>
          <a:stretch/>
        </p:blipFill>
        <p:spPr>
          <a:xfrm>
            <a:off x="475376" y="869454"/>
            <a:ext cx="5620624" cy="2977887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底盘组装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61999" y="543213"/>
            <a:ext cx="4830001" cy="6036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如图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通过定位孔将电机定位（红圈所示）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将螺丝由外至内穿过底盘侧壁与电机对应孔位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3.</a:t>
            </a:r>
            <a:r>
              <a:rPr lang="zh-CN" altLang="en-US" sz="2400" dirty="0"/>
              <a:t>在另一侧套上螺帽并拧紧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4.</a:t>
            </a:r>
            <a:r>
              <a:rPr lang="zh-CN" altLang="en-US" sz="2400" dirty="0"/>
              <a:t>每个电机需要使用两组螺丝固定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如果第二根实在安装不上，可只用一根，但要拧紧螺母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注意：安装方向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42CD150-FAF7-4BDB-8E81-EC665ED78C18}"/>
              </a:ext>
            </a:extLst>
          </p:cNvPr>
          <p:cNvSpPr/>
          <p:nvPr/>
        </p:nvSpPr>
        <p:spPr>
          <a:xfrm>
            <a:off x="2650921" y="2717020"/>
            <a:ext cx="318781" cy="327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350D36-B42E-45EE-8191-14D3D6BBB0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5"/>
          <a:stretch/>
        </p:blipFill>
        <p:spPr>
          <a:xfrm>
            <a:off x="3179427" y="3414113"/>
            <a:ext cx="4179098" cy="26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8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底盘组装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13758" y="5197958"/>
            <a:ext cx="5364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固定好电机后，从两侧将轮子安装好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E18944-E54C-4544-B1EF-3C21499BA4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0" b="10336"/>
          <a:stretch/>
        </p:blipFill>
        <p:spPr>
          <a:xfrm>
            <a:off x="1895910" y="1125538"/>
            <a:ext cx="8042245" cy="404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7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底盘组装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                        </a:t>
            </a:r>
          </a:p>
          <a:p>
            <a:pPr marL="0" indent="0">
              <a:buNone/>
            </a:pPr>
            <a:r>
              <a:rPr lang="zh-CN" altLang="en-US"/>
              <a:t>                                                              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97570" y="1896110"/>
            <a:ext cx="298513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/>
              <a:t>如图示，组装好万向轮。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71" y="1125538"/>
            <a:ext cx="7336430" cy="43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34275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</TotalTime>
  <Words>1254</Words>
  <Application>Microsoft Office PowerPoint</Application>
  <PresentationFormat>宽屏</PresentationFormat>
  <Paragraphs>225</Paragraphs>
  <Slides>23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宋体</vt:lpstr>
      <vt:lpstr>Arial</vt:lpstr>
      <vt:lpstr>Garamond</vt:lpstr>
      <vt:lpstr>Times New Roman</vt:lpstr>
      <vt:lpstr>Wingdings</vt:lpstr>
      <vt:lpstr>Edge</vt:lpstr>
      <vt:lpstr>智能小车组装</vt:lpstr>
      <vt:lpstr>配件一览</vt:lpstr>
      <vt:lpstr>配件一览</vt:lpstr>
      <vt:lpstr>系统结构</vt:lpstr>
      <vt:lpstr>底盘组装</vt:lpstr>
      <vt:lpstr>底盘组装</vt:lpstr>
      <vt:lpstr>底盘组装</vt:lpstr>
      <vt:lpstr>底盘组装</vt:lpstr>
      <vt:lpstr>底盘组装</vt:lpstr>
      <vt:lpstr>电压转换模块</vt:lpstr>
      <vt:lpstr>电压转换模块</vt:lpstr>
      <vt:lpstr>组件安装——电机驱动模块</vt:lpstr>
      <vt:lpstr>底盘组装</vt:lpstr>
      <vt:lpstr>底盘组装</vt:lpstr>
      <vt:lpstr>底盘组装</vt:lpstr>
      <vt:lpstr>组件安装</vt:lpstr>
      <vt:lpstr>组件安装——其他模块</vt:lpstr>
      <vt:lpstr>注意事项</vt:lpstr>
      <vt:lpstr>用电安全注意事项</vt:lpstr>
      <vt:lpstr>电机控制信号</vt:lpstr>
      <vt:lpstr>树莓派控制电机驱动</vt:lpstr>
      <vt:lpstr>树莓派控制电机驱动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智能小车组织</dc:title>
  <dc:creator>yuanyuan yuan</dc:creator>
  <cp:lastModifiedBy>Administrator</cp:lastModifiedBy>
  <cp:revision>300</cp:revision>
  <dcterms:created xsi:type="dcterms:W3CDTF">2015-05-05T08:02:00Z</dcterms:created>
  <dcterms:modified xsi:type="dcterms:W3CDTF">2024-02-24T07:18:24Z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